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9" r:id="rId2"/>
    <p:sldId id="267" r:id="rId3"/>
    <p:sldId id="289" r:id="rId4"/>
    <p:sldId id="299" r:id="rId5"/>
    <p:sldId id="290" r:id="rId6"/>
    <p:sldId id="274" r:id="rId7"/>
    <p:sldId id="271" r:id="rId8"/>
    <p:sldId id="273" r:id="rId9"/>
    <p:sldId id="272" r:id="rId10"/>
    <p:sldId id="276" r:id="rId11"/>
    <p:sldId id="278" r:id="rId12"/>
    <p:sldId id="279" r:id="rId13"/>
    <p:sldId id="295" r:id="rId14"/>
    <p:sldId id="294" r:id="rId15"/>
    <p:sldId id="296" r:id="rId16"/>
    <p:sldId id="297" r:id="rId17"/>
    <p:sldId id="281" r:id="rId18"/>
    <p:sldId id="298" r:id="rId19"/>
    <p:sldId id="293" r:id="rId2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82">
          <p15:clr>
            <a:srgbClr val="A4A3A4"/>
          </p15:clr>
        </p15:guide>
        <p15:guide id="2" orient="horz" pos="2142">
          <p15:clr>
            <a:srgbClr val="A4A3A4"/>
          </p15:clr>
        </p15:guide>
        <p15:guide id="3" orient="horz" pos="235">
          <p15:clr>
            <a:srgbClr val="A4A3A4"/>
          </p15:clr>
        </p15:guide>
        <p15:guide id="4" pos="5534">
          <p15:clr>
            <a:srgbClr val="A4A3A4"/>
          </p15:clr>
        </p15:guide>
        <p15:guide id="5" pos="2569">
          <p15:clr>
            <a:srgbClr val="A4A3A4"/>
          </p15:clr>
        </p15:guide>
        <p15:guide id="6" pos="21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6EB7"/>
    <a:srgbClr val="007C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2"/>
      </p:cViewPr>
      <p:guideLst>
        <p:guide orient="horz" pos="4082"/>
        <p:guide orient="horz" pos="2142"/>
        <p:guide orient="horz" pos="235"/>
        <p:guide pos="5534"/>
        <p:guide pos="2569"/>
        <p:guide pos="21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9521BAD9-9C28-4BF3-AEC0-C2FBF50B382F}" type="datetimeFigureOut">
              <a:rPr lang="en-US"/>
              <a:pPr>
                <a:defRPr/>
              </a:pPr>
              <a:t>1/10/2019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8A6B06D-55A0-4B6F-8692-BD813F7B6F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861C410-5436-4575-99FC-8E0252CD6951}" type="datetimeFigureOut">
              <a:rPr lang="en-GB"/>
              <a:pPr>
                <a:defRPr/>
              </a:pPr>
              <a:t>10/01/2019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9C6DD70-A0ED-4537-AAEB-4A95BCDCB6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armac-FC-no bord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300" y="250825"/>
            <a:ext cx="1487488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3190" y="2995862"/>
            <a:ext cx="8049125" cy="1752600"/>
          </a:xfrm>
        </p:spPr>
        <p:txBody>
          <a:bodyPr/>
          <a:lstStyle>
            <a:lvl1pPr marL="0" indent="0" algn="l">
              <a:buNone/>
              <a:defRPr sz="2000" b="1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53190" y="1392485"/>
            <a:ext cx="8049125" cy="1445544"/>
          </a:xfrm>
        </p:spPr>
        <p:txBody>
          <a:bodyPr/>
          <a:lstStyle>
            <a:lvl1pPr marL="0" indent="0">
              <a:buNone/>
              <a:defRPr sz="4000" b="1" baseline="0">
                <a:solidFill>
                  <a:srgbClr val="007CB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BF856A3-5ADC-418A-ADA8-48C3BE326F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armac-FC-no bord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300" y="250825"/>
            <a:ext cx="1487488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12" y="1086333"/>
            <a:ext cx="6376681" cy="47967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EE1A180-0281-43BF-B487-11F7984E21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armac-FC-no bord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300" y="250825"/>
            <a:ext cx="1487488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2903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34692"/>
            <a:ext cx="7772400" cy="617693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B5AB410-6C54-4301-9B6A-BE45D16109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Tarmac-FC-no bord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300" y="250825"/>
            <a:ext cx="1487488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595" y="1747875"/>
            <a:ext cx="4038600" cy="3922625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6650" y="1747875"/>
            <a:ext cx="4038600" cy="39226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651625" y="6110288"/>
            <a:ext cx="2133600" cy="365125"/>
          </a:xfrm>
        </p:spPr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F3B68EE-6650-4F67-A5D9-F543AF9BEC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Tarmac-FC-no bord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300" y="250825"/>
            <a:ext cx="1487488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8652433-4504-438D-87D8-FAFE298D9E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armac-FC-no bord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300" y="250825"/>
            <a:ext cx="1487488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455023C-D364-452E-885F-364383C6F2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Tarmac-FC-no bord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300" y="250825"/>
            <a:ext cx="1487488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51" y="5010903"/>
            <a:ext cx="8426474" cy="3072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751" y="1082908"/>
            <a:ext cx="8426474" cy="3770484"/>
          </a:xfrm>
        </p:spPr>
        <p:txBody>
          <a:bodyPr rtlCol="0">
            <a:normAutofit/>
          </a:bodyPr>
          <a:lstStyle>
            <a:lvl1pPr marL="0" indent="0">
              <a:buNone/>
              <a:defRPr sz="4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9003" y="5396868"/>
            <a:ext cx="8416221" cy="57880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23C5734-8669-4DDE-96D6-9DBDB9E515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armac-FC-no bord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7900" y="2246313"/>
            <a:ext cx="7050088" cy="20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48B2E11-6AAB-490E-949B-9A8E83A24D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74650" y="1085850"/>
            <a:ext cx="648176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HEADING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8300" y="1762125"/>
            <a:ext cx="8416925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374650" y="6519863"/>
            <a:ext cx="8786813" cy="355600"/>
          </a:xfrm>
          <a:prstGeom prst="rect">
            <a:avLst/>
          </a:prstGeom>
          <a:solidFill>
            <a:srgbClr val="007CB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51625" y="60975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DC49CD-18FC-46D9-B21D-AA601D2709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rgbClr val="007CB7"/>
          </a:solidFill>
          <a:latin typeface="Arial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7CB7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7CB7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7CB7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7CB7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000" b="1">
          <a:solidFill>
            <a:srgbClr val="007CB7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000" b="1">
          <a:solidFill>
            <a:srgbClr val="007CB7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000" b="1">
          <a:solidFill>
            <a:srgbClr val="007CB7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000" b="1">
          <a:solidFill>
            <a:srgbClr val="007CB7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262626"/>
          </a:solidFill>
          <a:latin typeface="Arial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262626"/>
          </a:solidFill>
          <a:latin typeface="Arial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262626"/>
          </a:solidFill>
          <a:latin typeface="Arial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262626"/>
          </a:solidFill>
          <a:latin typeface="Arial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i="1" kern="1200">
          <a:solidFill>
            <a:srgbClr val="262626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52438" y="2298700"/>
            <a:ext cx="8050212" cy="3254375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GB" dirty="0">
              <a:solidFill>
                <a:schemeClr val="accent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GB" dirty="0">
                <a:solidFill>
                  <a:schemeClr val="accent1"/>
                </a:solidFill>
              </a:rPr>
              <a:t>Agenda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GB" dirty="0">
              <a:solidFill>
                <a:schemeClr val="accent1"/>
              </a:solidFill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dirty="0">
                <a:solidFill>
                  <a:schemeClr val="accent1"/>
                </a:solidFill>
              </a:rPr>
              <a:t>Tarmac update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GB" dirty="0">
              <a:solidFill>
                <a:schemeClr val="accent1"/>
              </a:solidFill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dirty="0">
                <a:solidFill>
                  <a:schemeClr val="accent1"/>
                </a:solidFill>
              </a:rPr>
              <a:t>Quarry Managers Update:</a:t>
            </a:r>
          </a:p>
          <a:p>
            <a:pPr marL="457200" indent="-457200"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accent1"/>
                </a:solidFill>
              </a:rPr>
              <a:t>	                     Quarry Development &amp; Restoration</a:t>
            </a:r>
          </a:p>
          <a:p>
            <a:pPr marL="457200" indent="-457200"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accent1"/>
                </a:solidFill>
              </a:rPr>
              <a:t>                             Noise Monitoring</a:t>
            </a:r>
          </a:p>
          <a:p>
            <a:pPr marL="457200" indent="-457200"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accent1"/>
                </a:solidFill>
              </a:rPr>
              <a:t>                             Dust Monitoring</a:t>
            </a:r>
          </a:p>
          <a:p>
            <a:pPr marL="457200" indent="-457200"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accent1"/>
                </a:solidFill>
              </a:rPr>
              <a:t>		              HGV movements</a:t>
            </a:r>
          </a:p>
          <a:p>
            <a:pPr marL="457200" indent="-457200" eaLnBrk="1" fontAlgn="auto" hangingPunct="1">
              <a:spcAft>
                <a:spcPts val="0"/>
              </a:spcAft>
              <a:defRPr/>
            </a:pPr>
            <a:endParaRPr lang="en-GB" dirty="0">
              <a:solidFill>
                <a:schemeClr val="accent1"/>
              </a:solidFill>
            </a:endParaRPr>
          </a:p>
          <a:p>
            <a:pPr marL="457200" indent="-457200"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accent1"/>
                </a:solidFill>
              </a:rPr>
              <a:t>3.	Estates Managers update</a:t>
            </a:r>
          </a:p>
          <a:p>
            <a:pPr marL="457200" indent="-457200" eaLnBrk="1" fontAlgn="auto" hangingPunct="1">
              <a:spcAft>
                <a:spcPts val="0"/>
              </a:spcAft>
              <a:defRPr/>
            </a:pPr>
            <a:endParaRPr lang="en-GB" dirty="0">
              <a:solidFill>
                <a:schemeClr val="accent1"/>
              </a:solidFill>
            </a:endParaRPr>
          </a:p>
          <a:p>
            <a:pPr marL="457200" indent="-457200" eaLnBrk="1" fontAlgn="auto" hangingPunct="1">
              <a:spcAft>
                <a:spcPts val="0"/>
              </a:spcAft>
              <a:defRPr/>
            </a:pPr>
            <a:endParaRPr lang="en-GB" dirty="0"/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GB" dirty="0"/>
          </a:p>
        </p:txBody>
      </p:sp>
      <p:sp>
        <p:nvSpPr>
          <p:cNvPr id="10243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2437" y="1058069"/>
            <a:ext cx="8332787" cy="668337"/>
          </a:xfrm>
        </p:spPr>
        <p:txBody>
          <a:bodyPr/>
          <a:lstStyle/>
          <a:p>
            <a:pPr algn="ctr" eaLnBrk="1" hangingPunct="1"/>
            <a:r>
              <a:rPr lang="en-US" altLang="en-US" sz="2800" dirty="0">
                <a:latin typeface="Arial" charset="0"/>
                <a:cs typeface="Arial" charset="0"/>
              </a:rPr>
              <a:t>Cobden Farm Quarry – Update presentation to Little </a:t>
            </a:r>
            <a:r>
              <a:rPr lang="en-US" altLang="en-US" sz="2800" dirty="0" err="1">
                <a:latin typeface="Arial" charset="0"/>
                <a:cs typeface="Arial" charset="0"/>
              </a:rPr>
              <a:t>Budworth</a:t>
            </a:r>
            <a:r>
              <a:rPr lang="en-US" altLang="en-US" sz="2800" dirty="0">
                <a:latin typeface="Arial" charset="0"/>
                <a:cs typeface="Arial" charset="0"/>
              </a:rPr>
              <a:t> Parish Council 09.01.2019</a:t>
            </a:r>
          </a:p>
          <a:p>
            <a:pPr eaLnBrk="1" hangingPunct="1"/>
            <a:endParaRPr lang="en-GB" altLang="en-US" dirty="0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E54AD71C-2C1D-43F2-A929-80F2EED329D5}" type="slidenum">
              <a:rPr lang="en-GB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8B1A71-BDB4-4876-B839-737B617B1264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87363" y="865188"/>
            <a:ext cx="6481762" cy="479425"/>
          </a:xfrm>
        </p:spPr>
        <p:txBody>
          <a:bodyPr/>
          <a:lstStyle/>
          <a:p>
            <a:pPr eaLnBrk="1" hangingPunct="1">
              <a:defRPr/>
            </a:pPr>
            <a:r>
              <a:rPr lang="en-GB" sz="1600" dirty="0">
                <a:latin typeface="Arial" charset="0"/>
              </a:rPr>
              <a:t>Noise Monitoring Results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5124" y="1241245"/>
            <a:ext cx="5284001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38B50E-30A8-46DA-9DBA-F9532E3788BB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5190" y="796266"/>
            <a:ext cx="5311471" cy="5531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21FBBD-42E7-4DF6-B2D3-FEE7227ACEC8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5433" y="787179"/>
            <a:ext cx="5179921" cy="554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5AB410-6C54-4301-9B6A-BE45D1610913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3384" y="790169"/>
            <a:ext cx="5200154" cy="555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5AB410-6C54-4301-9B6A-BE45D1610913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6558" y="1176793"/>
            <a:ext cx="4820841" cy="4920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5AB410-6C54-4301-9B6A-BE45D1610913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0" y="752241"/>
            <a:ext cx="5043488" cy="5481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5AB410-6C54-4301-9B6A-BE45D1610913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5050" y="671674"/>
            <a:ext cx="4572000" cy="565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31905B-ACE7-47BC-A166-873AC5E870D3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46088" y="1085850"/>
            <a:ext cx="7926387" cy="4362450"/>
          </a:xfrm>
        </p:spPr>
        <p:txBody>
          <a:bodyPr/>
          <a:lstStyle/>
          <a:p>
            <a:pPr eaLnBrk="1" hangingPunct="1">
              <a:defRPr/>
            </a:pPr>
            <a:r>
              <a:rPr lang="en-GB" sz="2000" dirty="0">
                <a:latin typeface="Arial" charset="0"/>
              </a:rPr>
              <a:t>Estates Managers Report</a:t>
            </a:r>
            <a:br>
              <a:rPr lang="en-GB" sz="2000" dirty="0">
                <a:latin typeface="Arial" charset="0"/>
              </a:rPr>
            </a:br>
            <a:br>
              <a:rPr lang="en-GB" sz="2000" dirty="0">
                <a:latin typeface="Arial" charset="0"/>
              </a:rPr>
            </a:br>
            <a:r>
              <a:rPr lang="en-GB" sz="2000" dirty="0">
                <a:latin typeface="Arial" charset="0"/>
              </a:rPr>
              <a:t>    </a:t>
            </a:r>
            <a:r>
              <a:rPr lang="en-GB" sz="1400" dirty="0">
                <a:latin typeface="Arial" charset="0"/>
              </a:rPr>
              <a:t>Planning permission granted for the importation of Limestone grit and </a:t>
            </a:r>
            <a:br>
              <a:rPr lang="en-GB" sz="1400" dirty="0">
                <a:latin typeface="Arial" charset="0"/>
              </a:rPr>
            </a:br>
            <a:r>
              <a:rPr lang="en-GB" sz="1400" dirty="0">
                <a:latin typeface="Arial" charset="0"/>
              </a:rPr>
              <a:t>      erection of mobile concrete section bay – Approved 6</a:t>
            </a:r>
            <a:r>
              <a:rPr lang="en-GB" sz="1400" baseline="30000" dirty="0">
                <a:latin typeface="Arial" charset="0"/>
              </a:rPr>
              <a:t>th</a:t>
            </a:r>
            <a:r>
              <a:rPr lang="en-GB" sz="1400" dirty="0">
                <a:latin typeface="Arial" charset="0"/>
              </a:rPr>
              <a:t> November 2018.</a:t>
            </a:r>
            <a:br>
              <a:rPr lang="en-GB" sz="1400" dirty="0">
                <a:latin typeface="Arial" charset="0"/>
              </a:rPr>
            </a:br>
            <a:br>
              <a:rPr lang="en-GB" sz="1400" dirty="0">
                <a:latin typeface="Arial" charset="0"/>
              </a:rPr>
            </a:br>
            <a:r>
              <a:rPr lang="en-GB" sz="1400" dirty="0">
                <a:latin typeface="Arial" charset="0"/>
              </a:rPr>
              <a:t>  </a:t>
            </a:r>
            <a:br>
              <a:rPr lang="en-GB" sz="1400" dirty="0">
                <a:latin typeface="Arial" charset="0"/>
              </a:rPr>
            </a:br>
            <a:r>
              <a:rPr lang="en-GB" sz="1400" dirty="0">
                <a:latin typeface="Arial" charset="0"/>
              </a:rPr>
              <a:t>      </a:t>
            </a:r>
            <a:br>
              <a:rPr lang="en-GB" sz="1400" dirty="0">
                <a:latin typeface="Arial" charset="0"/>
              </a:rPr>
            </a:br>
            <a:r>
              <a:rPr lang="en-GB" sz="1400" dirty="0">
                <a:latin typeface="Arial" charset="0"/>
              </a:rPr>
              <a:t>  </a:t>
            </a:r>
            <a:br>
              <a:rPr lang="en-GB" sz="1400" dirty="0">
                <a:latin typeface="Arial" charset="0"/>
              </a:rPr>
            </a:br>
            <a:br>
              <a:rPr lang="en-GB" sz="1400" dirty="0">
                <a:latin typeface="Arial" charset="0"/>
              </a:rPr>
            </a:br>
            <a:br>
              <a:rPr lang="en-GB" sz="1400" dirty="0">
                <a:latin typeface="Arial" charset="0"/>
              </a:rPr>
            </a:br>
            <a:br>
              <a:rPr lang="en-GB" sz="1400" dirty="0">
                <a:latin typeface="Arial" charset="0"/>
              </a:rPr>
            </a:br>
            <a:br>
              <a:rPr lang="en-GB" sz="1400" dirty="0">
                <a:latin typeface="Arial" charset="0"/>
              </a:rPr>
            </a:br>
            <a:r>
              <a:rPr lang="en-GB" sz="1400" dirty="0">
                <a:latin typeface="Arial" charset="0"/>
              </a:rPr>
              <a:t>       </a:t>
            </a:r>
            <a:br>
              <a:rPr lang="en-GB" sz="1400" dirty="0">
                <a:latin typeface="Arial" charset="0"/>
              </a:rPr>
            </a:br>
            <a:br>
              <a:rPr lang="en-GB" sz="1400" dirty="0">
                <a:latin typeface="Arial" charset="0"/>
              </a:rPr>
            </a:br>
            <a:br>
              <a:rPr lang="en-GB" sz="2000" dirty="0">
                <a:latin typeface="Arial" charset="0"/>
              </a:rPr>
            </a:br>
            <a:endParaRPr lang="en-GB" sz="2000" dirty="0"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088" y="1565274"/>
            <a:ext cx="727392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endParaRPr lang="en-GB" sz="1400" b="1" cap="all" dirty="0">
              <a:solidFill>
                <a:srgbClr val="007CB7"/>
              </a:solidFill>
              <a:latin typeface="Arial" charset="0"/>
            </a:endParaRPr>
          </a:p>
          <a:p>
            <a:pPr lvl="1">
              <a:defRPr/>
            </a:pPr>
            <a:endParaRPr lang="en-GB" sz="1400" b="1" cap="all" dirty="0">
              <a:solidFill>
                <a:srgbClr val="007CB7"/>
              </a:solidFill>
              <a:latin typeface="Arial" charset="0"/>
            </a:endParaRPr>
          </a:p>
          <a:p>
            <a:pPr lvl="1">
              <a:defRPr/>
            </a:pPr>
            <a:endParaRPr lang="en-GB" sz="1400" b="1" cap="all" dirty="0">
              <a:solidFill>
                <a:srgbClr val="007CB7"/>
              </a:solidFill>
              <a:latin typeface="Arial" charset="0"/>
            </a:endParaRPr>
          </a:p>
          <a:p>
            <a:pPr lvl="1">
              <a:defRPr/>
            </a:pPr>
            <a:endParaRPr lang="en-GB" sz="1400" b="1" cap="all" dirty="0">
              <a:solidFill>
                <a:srgbClr val="007CB7"/>
              </a:solidFill>
              <a:latin typeface="Arial" charset="0"/>
            </a:endParaRPr>
          </a:p>
          <a:p>
            <a:pPr lvl="1">
              <a:defRPr/>
            </a:pPr>
            <a:endParaRPr lang="en-GB" sz="1400" b="1" cap="all" dirty="0">
              <a:solidFill>
                <a:srgbClr val="007CB7"/>
              </a:solidFill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7325" y="2498425"/>
            <a:ext cx="6443663" cy="359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31905B-ACE7-47BC-A166-873AC5E870D3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46088" y="1085850"/>
            <a:ext cx="7926387" cy="4362450"/>
          </a:xfrm>
        </p:spPr>
        <p:txBody>
          <a:bodyPr/>
          <a:lstStyle/>
          <a:p>
            <a:pPr eaLnBrk="1" hangingPunct="1">
              <a:defRPr/>
            </a:pPr>
            <a:r>
              <a:rPr lang="en-GB" sz="2000" dirty="0">
                <a:latin typeface="Arial" charset="0"/>
              </a:rPr>
              <a:t>Estates Managers Report (cont)</a:t>
            </a:r>
            <a:br>
              <a:rPr lang="en-GB" sz="2000" dirty="0">
                <a:latin typeface="Arial" charset="0"/>
              </a:rPr>
            </a:br>
            <a:br>
              <a:rPr lang="en-GB" sz="2000" dirty="0">
                <a:latin typeface="Arial" charset="0"/>
              </a:rPr>
            </a:br>
            <a:r>
              <a:rPr lang="en-GB" sz="2000" dirty="0">
                <a:latin typeface="Arial" charset="0"/>
              </a:rPr>
              <a:t>    </a:t>
            </a:r>
            <a:r>
              <a:rPr lang="en-GB" sz="1400" dirty="0">
                <a:latin typeface="Arial" charset="0"/>
              </a:rPr>
              <a:t>Exploratory Drilling to south of A54 took place  Oct/</a:t>
            </a:r>
            <a:r>
              <a:rPr lang="en-GB" sz="1400" dirty="0" err="1">
                <a:latin typeface="Arial" charset="0"/>
              </a:rPr>
              <a:t>nov</a:t>
            </a:r>
            <a:r>
              <a:rPr lang="en-GB" sz="1400" dirty="0">
                <a:latin typeface="Arial" charset="0"/>
              </a:rPr>
              <a:t> 2018.  Full </a:t>
            </a:r>
            <a:br>
              <a:rPr lang="en-GB" sz="1400" dirty="0">
                <a:latin typeface="Arial" charset="0"/>
              </a:rPr>
            </a:br>
            <a:r>
              <a:rPr lang="en-GB" sz="1400" dirty="0">
                <a:latin typeface="Arial" charset="0"/>
              </a:rPr>
              <a:t>      analysis is still awaited although initial indications are that the sand is</a:t>
            </a:r>
            <a:br>
              <a:rPr lang="en-GB" sz="1400" dirty="0">
                <a:latin typeface="Arial" charset="0"/>
              </a:rPr>
            </a:br>
            <a:r>
              <a:rPr lang="en-GB" sz="1400" dirty="0">
                <a:latin typeface="Arial" charset="0"/>
              </a:rPr>
              <a:t>      very similar to </a:t>
            </a:r>
            <a:r>
              <a:rPr lang="en-GB" sz="1400" dirty="0" err="1">
                <a:latin typeface="Arial" charset="0"/>
              </a:rPr>
              <a:t>cobden</a:t>
            </a:r>
            <a:r>
              <a:rPr lang="en-GB" sz="1400" dirty="0">
                <a:latin typeface="Arial" charset="0"/>
              </a:rPr>
              <a:t> Farm.  </a:t>
            </a:r>
            <a:br>
              <a:rPr lang="en-GB" sz="1400" dirty="0">
                <a:latin typeface="Arial" charset="0"/>
              </a:rPr>
            </a:br>
            <a:br>
              <a:rPr lang="en-GB" sz="1400" dirty="0">
                <a:latin typeface="Arial" charset="0"/>
              </a:rPr>
            </a:br>
            <a:r>
              <a:rPr lang="en-GB" sz="1400" dirty="0">
                <a:latin typeface="Arial" charset="0"/>
              </a:rPr>
              <a:t>      Should the  investigation prove a viable deposit,  proposals will be </a:t>
            </a:r>
            <a:br>
              <a:rPr lang="en-GB" sz="1400" dirty="0">
                <a:latin typeface="Arial" charset="0"/>
              </a:rPr>
            </a:br>
            <a:r>
              <a:rPr lang="en-GB" sz="1400" dirty="0">
                <a:latin typeface="Arial" charset="0"/>
              </a:rPr>
              <a:t>      developed and presented to the parish council and residents.</a:t>
            </a:r>
            <a:br>
              <a:rPr lang="en-GB" sz="1400" dirty="0">
                <a:latin typeface="Arial" charset="0"/>
              </a:rPr>
            </a:br>
            <a:br>
              <a:rPr lang="en-GB" sz="1400" dirty="0">
                <a:latin typeface="Arial" charset="0"/>
              </a:rPr>
            </a:br>
            <a:r>
              <a:rPr lang="en-GB" sz="1400" dirty="0">
                <a:latin typeface="Arial" charset="0"/>
              </a:rPr>
              <a:t>      We will continue to investigate  potential sand deposits around </a:t>
            </a:r>
            <a:br>
              <a:rPr lang="en-GB" sz="1400" dirty="0">
                <a:latin typeface="Arial" charset="0"/>
              </a:rPr>
            </a:br>
            <a:r>
              <a:rPr lang="en-GB" sz="1400" dirty="0">
                <a:latin typeface="Arial" charset="0"/>
              </a:rPr>
              <a:t>      </a:t>
            </a:r>
            <a:r>
              <a:rPr lang="en-GB" sz="1400" dirty="0" err="1">
                <a:latin typeface="Arial" charset="0"/>
              </a:rPr>
              <a:t>cheshire</a:t>
            </a:r>
            <a:r>
              <a:rPr lang="en-GB" sz="1400" dirty="0">
                <a:latin typeface="Arial" charset="0"/>
              </a:rPr>
              <a:t>.</a:t>
            </a:r>
            <a:br>
              <a:rPr lang="en-GB" sz="1400" dirty="0">
                <a:latin typeface="Arial" charset="0"/>
              </a:rPr>
            </a:br>
            <a:br>
              <a:rPr lang="en-GB" sz="1400" dirty="0">
                <a:latin typeface="Arial" charset="0"/>
              </a:rPr>
            </a:br>
            <a:br>
              <a:rPr lang="en-GB" sz="1400" dirty="0">
                <a:latin typeface="Arial" charset="0"/>
              </a:rPr>
            </a:br>
            <a:br>
              <a:rPr lang="en-GB" sz="1400" dirty="0">
                <a:latin typeface="Arial" charset="0"/>
              </a:rPr>
            </a:br>
            <a:r>
              <a:rPr lang="en-GB" sz="1400" dirty="0">
                <a:latin typeface="Arial" charset="0"/>
              </a:rPr>
              <a:t>       </a:t>
            </a:r>
            <a:br>
              <a:rPr lang="en-GB" sz="1400" dirty="0">
                <a:latin typeface="Arial" charset="0"/>
              </a:rPr>
            </a:br>
            <a:br>
              <a:rPr lang="en-GB" sz="1400" dirty="0">
                <a:latin typeface="Arial" charset="0"/>
              </a:rPr>
            </a:br>
            <a:br>
              <a:rPr lang="en-GB" sz="2000" dirty="0">
                <a:latin typeface="Arial" charset="0"/>
              </a:rPr>
            </a:br>
            <a:endParaRPr lang="en-GB" sz="2000" dirty="0"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088" y="1565274"/>
            <a:ext cx="727392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endParaRPr lang="en-GB" sz="1400" b="1" cap="all" dirty="0">
              <a:solidFill>
                <a:srgbClr val="007CB7"/>
              </a:solidFill>
              <a:latin typeface="Arial" charset="0"/>
            </a:endParaRPr>
          </a:p>
          <a:p>
            <a:pPr lvl="1">
              <a:defRPr/>
            </a:pPr>
            <a:endParaRPr lang="en-GB" sz="1400" b="1" cap="all" dirty="0">
              <a:solidFill>
                <a:srgbClr val="007CB7"/>
              </a:solidFill>
              <a:latin typeface="Arial" charset="0"/>
            </a:endParaRPr>
          </a:p>
          <a:p>
            <a:pPr lvl="1">
              <a:defRPr/>
            </a:pPr>
            <a:endParaRPr lang="en-GB" sz="1400" b="1" cap="all" dirty="0">
              <a:solidFill>
                <a:srgbClr val="007CB7"/>
              </a:solidFill>
              <a:latin typeface="Arial" charset="0"/>
            </a:endParaRPr>
          </a:p>
          <a:p>
            <a:pPr lvl="1">
              <a:defRPr/>
            </a:pPr>
            <a:endParaRPr lang="en-GB" sz="1400" b="1" cap="all" dirty="0">
              <a:solidFill>
                <a:srgbClr val="007CB7"/>
              </a:solidFill>
              <a:latin typeface="Arial" charset="0"/>
            </a:endParaRPr>
          </a:p>
          <a:p>
            <a:pPr lvl="1">
              <a:defRPr/>
            </a:pPr>
            <a:endParaRPr lang="en-GB" sz="1400" b="1" cap="all" dirty="0">
              <a:solidFill>
                <a:srgbClr val="007CB7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8B2E11-6AAB-490E-949B-9A8E83A24DAF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46088" y="1085850"/>
            <a:ext cx="6376987" cy="479425"/>
          </a:xfrm>
        </p:spPr>
        <p:txBody>
          <a:bodyPr/>
          <a:lstStyle/>
          <a:p>
            <a:pPr eaLnBrk="1" hangingPunct="1"/>
            <a:r>
              <a:rPr lang="en-GB" altLang="en-US" dirty="0">
                <a:latin typeface="Arial" charset="0"/>
              </a:rPr>
              <a:t>Quarry Managers Report - Steve Williams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762125"/>
            <a:ext cx="8416925" cy="47005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37D8FA-9039-477E-88AA-2ECAD99453CE}" type="slidenum">
              <a:rPr lang="en-GB"/>
              <a:pPr>
                <a:defRPr/>
              </a:pPr>
              <a:t>2</a:t>
            </a:fld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68300" y="3045349"/>
            <a:ext cx="7645400" cy="1451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7CB7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	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007CB7"/>
                </a:solidFill>
                <a:latin typeface="Arial" charset="0"/>
                <a:ea typeface="+mj-ea"/>
                <a:cs typeface="+mj-cs"/>
              </a:rPr>
              <a:t>	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7CB7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	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007CB7"/>
                </a:solidFill>
                <a:latin typeface="Arial" charset="0"/>
                <a:ea typeface="+mj-ea"/>
                <a:cs typeface="+mj-cs"/>
              </a:rPr>
              <a:t>        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007CB7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007CB7"/>
                </a:solidFill>
                <a:latin typeface="Arial" charset="0"/>
                <a:ea typeface="+mj-ea"/>
                <a:cs typeface="+mj-cs"/>
              </a:rPr>
              <a:t>         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007CB7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400" b="1" dirty="0">
              <a:solidFill>
                <a:srgbClr val="007CB7"/>
              </a:solidFill>
              <a:latin typeface="Arial" charset="0"/>
              <a:ea typeface="+mj-ea"/>
              <a:cs typeface="+mj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7CB7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         Output 2018 – 108,000t (Feb – Dec)			</a:t>
            </a:r>
            <a:b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7CB7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</a:b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7CB7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	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007CB7"/>
                </a:solidFill>
                <a:latin typeface="Arial" charset="0"/>
                <a:ea typeface="+mj-ea"/>
                <a:cs typeface="+mj-cs"/>
              </a:rPr>
              <a:t>          Projected output 2019 – 156,000t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007CB7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7CB7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        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007CB7"/>
                </a:solidFill>
                <a:latin typeface="Arial" charset="0"/>
                <a:ea typeface="+mj-ea"/>
                <a:cs typeface="+mj-cs"/>
              </a:rPr>
              <a:t>          Remaining life estimated  2 - 2.5 years.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400" b="1" dirty="0">
              <a:solidFill>
                <a:srgbClr val="007CB7"/>
              </a:solidFill>
              <a:latin typeface="Arial" charset="0"/>
              <a:ea typeface="+mj-ea"/>
              <a:cs typeface="+mj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007CB7"/>
                </a:solidFill>
                <a:latin typeface="Arial" charset="0"/>
                <a:ea typeface="+mj-ea"/>
                <a:cs typeface="+mj-cs"/>
              </a:rPr>
              <a:t>          Planning end date September 2021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400" b="1" dirty="0">
              <a:solidFill>
                <a:srgbClr val="007CB7"/>
              </a:solidFill>
              <a:latin typeface="Arial" charset="0"/>
              <a:ea typeface="+mj-ea"/>
              <a:cs typeface="+mj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007CB7"/>
                </a:solidFill>
                <a:latin typeface="Arial" charset="0"/>
                <a:ea typeface="+mj-ea"/>
                <a:cs typeface="+mj-cs"/>
              </a:rPr>
              <a:t>          Sand / Limestone grit blending tonnage =  1,057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400" b="1" dirty="0">
              <a:solidFill>
                <a:srgbClr val="007CB7"/>
              </a:solidFill>
              <a:latin typeface="Arial" charset="0"/>
              <a:ea typeface="+mj-ea"/>
              <a:cs typeface="+mj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400" b="1" dirty="0">
              <a:solidFill>
                <a:srgbClr val="007CB7"/>
              </a:solidFill>
              <a:latin typeface="Arial" charset="0"/>
              <a:ea typeface="+mj-ea"/>
              <a:cs typeface="+mj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400" b="1" dirty="0">
              <a:solidFill>
                <a:srgbClr val="007CB7"/>
              </a:solidFill>
              <a:latin typeface="Arial" charset="0"/>
              <a:ea typeface="+mj-ea"/>
              <a:cs typeface="+mj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400" b="1" dirty="0">
              <a:solidFill>
                <a:srgbClr val="007CB7"/>
              </a:solidFill>
              <a:latin typeface="Arial" charset="0"/>
              <a:ea typeface="+mj-ea"/>
              <a:cs typeface="+mj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007CB7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400" b="1" dirty="0">
              <a:solidFill>
                <a:srgbClr val="007CB7"/>
              </a:solidFill>
              <a:latin typeface="Arial" charset="0"/>
              <a:ea typeface="+mj-ea"/>
              <a:cs typeface="+mj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noProof="0" dirty="0">
              <a:ln>
                <a:noFill/>
              </a:ln>
              <a:solidFill>
                <a:srgbClr val="007CB7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400" b="1" baseline="0" dirty="0">
              <a:solidFill>
                <a:srgbClr val="007CB7"/>
              </a:solidFill>
              <a:latin typeface="Arial" charset="0"/>
              <a:ea typeface="+mj-ea"/>
              <a:cs typeface="+mj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noProof="0" dirty="0">
                <a:ln>
                  <a:noFill/>
                </a:ln>
                <a:solidFill>
                  <a:srgbClr val="007CB7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	</a:t>
            </a:r>
            <a:b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7CB7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</a:br>
            <a:b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7CB7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</a:b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7CB7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	</a:t>
            </a:r>
            <a:b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7CB7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</a:br>
            <a:b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7CB7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</a:br>
            <a:b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7CB7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</a:br>
            <a:b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7CB7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</a:b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007CB7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12" y="846498"/>
            <a:ext cx="6376681" cy="479670"/>
          </a:xfrm>
        </p:spPr>
        <p:txBody>
          <a:bodyPr/>
          <a:lstStyle/>
          <a:p>
            <a:r>
              <a:rPr lang="en-GB" dirty="0"/>
              <a:t>Development and restoration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E1A180-0281-43BF-B487-11F7984E214E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7130837" y="1383995"/>
            <a:ext cx="1870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2018 Restoration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00150" y="1383995"/>
            <a:ext cx="5930687" cy="466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13"/>
          <p:cNvCxnSpPr/>
          <p:nvPr/>
        </p:nvCxnSpPr>
        <p:spPr>
          <a:xfrm flipH="1">
            <a:off x="3314700" y="1753327"/>
            <a:ext cx="4381500" cy="15613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E1A180-0281-43BF-B487-11F7984E214E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1342" y="455774"/>
            <a:ext cx="5159165" cy="2787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1341" y="3417938"/>
            <a:ext cx="5159165" cy="2995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12" y="846498"/>
            <a:ext cx="6376681" cy="479670"/>
          </a:xfrm>
        </p:spPr>
        <p:txBody>
          <a:bodyPr/>
          <a:lstStyle/>
          <a:p>
            <a:r>
              <a:rPr lang="en-GB" dirty="0"/>
              <a:t>Working and Restoration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E1A180-0281-43BF-B487-11F7984E214E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75" y="1326169"/>
            <a:ext cx="5200649" cy="2950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33425" y="4620260"/>
            <a:ext cx="76390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E6EB7"/>
                </a:solidFill>
              </a:rPr>
              <a:t>Prior to the earthmoving, the land is assessed by an ecologist for ground nesting birds – Works were suspended due to Skylarks during the 2018 soil stripping</a:t>
            </a:r>
          </a:p>
          <a:p>
            <a:endParaRPr lang="en-GB" dirty="0">
              <a:solidFill>
                <a:srgbClr val="0E6EB7"/>
              </a:solidFill>
            </a:endParaRPr>
          </a:p>
          <a:p>
            <a:r>
              <a:rPr lang="en-GB" dirty="0">
                <a:solidFill>
                  <a:srgbClr val="0E6EB7"/>
                </a:solidFill>
              </a:rPr>
              <a:t>All soil stripping is undertaken under an archaeological watching brief – Nothing of interest has been found to date.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74650" y="846137"/>
            <a:ext cx="6481763" cy="479425"/>
          </a:xfrm>
        </p:spPr>
        <p:txBody>
          <a:bodyPr/>
          <a:lstStyle/>
          <a:p>
            <a:r>
              <a:rPr lang="en-GB" dirty="0">
                <a:latin typeface="Arial" charset="0"/>
              </a:rPr>
              <a:t>Noise Monitoring Locations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3489DF-F1F2-40D9-B60A-B5903081F9D2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74339" y="1325563"/>
            <a:ext cx="4882074" cy="315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49632" y="4477189"/>
            <a:ext cx="5118100" cy="187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74650" y="874644"/>
            <a:ext cx="6481763" cy="532737"/>
          </a:xfrm>
        </p:spPr>
        <p:txBody>
          <a:bodyPr/>
          <a:lstStyle/>
          <a:p>
            <a:pPr eaLnBrk="1" hangingPunct="1"/>
            <a:r>
              <a:rPr lang="en-GB" dirty="0">
                <a:latin typeface="Arial" charset="0"/>
              </a:rPr>
              <a:t>Noise Monitoring Results 12</a:t>
            </a:r>
            <a:r>
              <a:rPr lang="en-GB" baseline="30000" dirty="0">
                <a:latin typeface="Arial" charset="0"/>
              </a:rPr>
              <a:t>th</a:t>
            </a:r>
            <a:r>
              <a:rPr lang="en-GB" dirty="0">
                <a:latin typeface="Arial" charset="0"/>
              </a:rPr>
              <a:t> September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57595F-B349-4D9A-A125-BDE65073ED0E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3913" y="1565275"/>
            <a:ext cx="6726803" cy="473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6A3BFF-69A8-4043-87FC-8F2F743057D7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374650" y="846137"/>
            <a:ext cx="6481763" cy="479425"/>
          </a:xfrm>
        </p:spPr>
        <p:txBody>
          <a:bodyPr/>
          <a:lstStyle/>
          <a:p>
            <a:r>
              <a:rPr lang="en-GB" dirty="0">
                <a:latin typeface="Arial" charset="0"/>
              </a:rPr>
              <a:t>Dust Monitoring Locations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261352" y="807741"/>
            <a:ext cx="4239633" cy="6376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972050" y="3257550"/>
            <a:ext cx="20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72100" y="5254109"/>
            <a:ext cx="20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52800" y="4884777"/>
            <a:ext cx="20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19325" y="3811548"/>
            <a:ext cx="20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50888"/>
            <a:ext cx="8062912" cy="552450"/>
          </a:xfrm>
        </p:spPr>
        <p:txBody>
          <a:bodyPr/>
          <a:lstStyle/>
          <a:p>
            <a:pPr eaLnBrk="1" hangingPunct="1">
              <a:defRPr/>
            </a:pPr>
            <a:r>
              <a:rPr lang="en-GB" sz="2000" dirty="0"/>
              <a:t>Dust Monitor 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004E60-2A98-403B-9F56-8B872D85B86B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9675" y="1185525"/>
            <a:ext cx="6496050" cy="485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1542</TotalTime>
  <Words>132</Words>
  <Application>Microsoft Office PowerPoint</Application>
  <PresentationFormat>On-screen Show (4:3)</PresentationFormat>
  <Paragraphs>83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PowerPoint Presentation</vt:lpstr>
      <vt:lpstr>Quarry Managers Report - Steve Williams</vt:lpstr>
      <vt:lpstr>Development and restoration 2018</vt:lpstr>
      <vt:lpstr>PowerPoint Presentation</vt:lpstr>
      <vt:lpstr>Working and Restoration 2018</vt:lpstr>
      <vt:lpstr>Noise Monitoring Locations</vt:lpstr>
      <vt:lpstr>Noise Monitoring Results 12th September 2018</vt:lpstr>
      <vt:lpstr>Dust Monitoring Locations</vt:lpstr>
      <vt:lpstr>Dust Monitor  </vt:lpstr>
      <vt:lpstr>Noise Monitoring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Estates Managers Report      Planning permission granted for the importation of Limestone grit and        erection of mobile concrete section bay – Approved 6th November 2018.                             </vt:lpstr>
      <vt:lpstr>Estates Managers Report (cont)      Exploratory Drilling to south of A54 took place  Oct/nov 2018.  Full        analysis is still awaited although initial indications are that the sand is       very similar to cobden Farm.          Should the  investigation prove a viable deposit,  proposals will be        developed and presented to the parish council and residents.        We will continue to investigate  potential sand deposits around        cheshire.           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Caroline Hall</cp:lastModifiedBy>
  <cp:revision>161</cp:revision>
  <cp:lastPrinted>2015-06-01T15:14:50Z</cp:lastPrinted>
  <dcterms:created xsi:type="dcterms:W3CDTF">2015-06-01T11:12:28Z</dcterms:created>
  <dcterms:modified xsi:type="dcterms:W3CDTF">2019-01-10T20:26:56Z</dcterms:modified>
</cp:coreProperties>
</file>